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64" r:id="rId3"/>
    <p:sldId id="276" r:id="rId4"/>
    <p:sldId id="260" r:id="rId5"/>
    <p:sldId id="278" r:id="rId6"/>
    <p:sldId id="261" r:id="rId7"/>
    <p:sldId id="268" r:id="rId8"/>
    <p:sldId id="273" r:id="rId9"/>
    <p:sldId id="274" r:id="rId10"/>
    <p:sldId id="277" r:id="rId11"/>
    <p:sldId id="280" r:id="rId1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9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9BF1-612F-4DBD-8A41-8CA4C104E932}" type="datetimeFigureOut">
              <a:rPr lang="en-NZ" smtClean="0"/>
              <a:t>30/11/20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0F58-D6EE-4040-98A6-3F32127C9E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305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019EC-493A-4136-88F5-F5F0E54D12CC}" type="datetimeFigureOut">
              <a:rPr lang="en-NZ" smtClean="0"/>
              <a:t>30/11/20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3F9B-0E42-4AC3-9B45-506425F2A5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object 2"/>
          <p:cNvSpPr/>
          <p:nvPr userDrawn="1"/>
        </p:nvSpPr>
        <p:spPr>
          <a:xfrm>
            <a:off x="0" y="3886200"/>
            <a:ext cx="12192000" cy="2492886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538" y="4556045"/>
            <a:ext cx="9144000" cy="1152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Module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2538" y="5864591"/>
            <a:ext cx="9144000" cy="4032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Module x Presentation</a:t>
            </a:r>
            <a:endParaRPr lang="en-NZ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62538" y="4034803"/>
            <a:ext cx="9144000" cy="40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52379"/>
                </a:solidFill>
                <a:latin typeface="Pakiwaituhi" panose="00000500000000000000" pitchFamily="50" charset="0"/>
              </a:rPr>
              <a:t>Teachers and Teacher Aides Working Together</a:t>
            </a:r>
            <a:endParaRPr lang="en-NZ" sz="1800" dirty="0">
              <a:solidFill>
                <a:srgbClr val="252379"/>
              </a:solidFill>
              <a:latin typeface="Pakiwaituhi" panose="00000500000000000000" pitchFamily="50" charset="0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0" y="6388521"/>
            <a:ext cx="12192000" cy="10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nautilus-fea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677076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661"/>
      </p:ext>
    </p:extLst>
  </p:cSld>
  <p:clrMapOvr>
    <a:masterClrMapping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 anchor="t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19763"/>
      </p:ext>
    </p:extLst>
  </p:cSld>
  <p:clrMapOvr>
    <a:masterClrMapping/>
  </p:clrMapOvr>
  <p:transition spd="slow" advClick="0" advTm="20000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288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9288000" cy="21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4093624"/>
            <a:ext cx="12192000" cy="2764375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692076"/>
      </p:ext>
    </p:extLst>
  </p:cSld>
  <p:clrMapOvr>
    <a:masterClrMapping/>
  </p:clrMapOvr>
  <p:transition spd="slow" advClick="0" advTm="20000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08000" cy="478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616878"/>
      </p:ext>
    </p:extLst>
  </p:cSld>
  <p:clrMapOvr>
    <a:masterClrMapping/>
  </p:clrMapOvr>
  <p:transition spd="slow" advClick="0" advTm="20000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5760000" cy="576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5760000" cy="230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9723470"/>
      </p:ext>
    </p:extLst>
  </p:cSld>
  <p:clrMapOvr>
    <a:masterClrMapping/>
  </p:clrMapOvr>
  <p:transition spd="slow" advClick="0" advTm="20000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9360000" cy="576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9393600" cy="23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995745"/>
      </p:ext>
    </p:extLst>
  </p:cSld>
  <p:clrMapOvr>
    <a:masterClrMapping/>
  </p:clrMapOvr>
  <p:transition spd="slow" advClick="0" advTm="20000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8000" y="360000"/>
            <a:ext cx="4572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88000" y="1727200"/>
            <a:ext cx="4572000" cy="493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430220"/>
      </p:ext>
    </p:extLst>
  </p:cSld>
  <p:clrMapOvr>
    <a:masterClrMapping/>
  </p:clrMapOvr>
  <p:transition spd="slow" advClick="0" advTm="20000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-1587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050" y="1825625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object 2"/>
          <p:cNvSpPr/>
          <p:nvPr userDrawn="1"/>
        </p:nvSpPr>
        <p:spPr>
          <a:xfrm>
            <a:off x="360001" y="1740464"/>
            <a:ext cx="5374050" cy="4801161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535273" y="1882775"/>
            <a:ext cx="5027327" cy="25576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Ngā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mihi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en-GB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It’s time to choose an activity from the workbook for this module. 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2" y="3352194"/>
            <a:ext cx="4659609" cy="32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223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28000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65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5" r:id="rId7"/>
    <p:sldLayoutId id="2147483664" r:id="rId8"/>
  </p:sldLayoutIdLst>
  <p:transition spd="slow" advClick="0" advTm="20000">
    <p:fade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rgbClr val="252379"/>
          </a:solidFill>
          <a:latin typeface="Pakiwaituh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0" indent="-36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DE64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teachersandteachersaides.tki.org.nz/Our-roles/Module-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4465653"/>
            <a:ext cx="12206320" cy="1954198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6"/>
          <p:cNvSpPr txBox="1"/>
          <p:nvPr/>
        </p:nvSpPr>
        <p:spPr>
          <a:xfrm>
            <a:off x="2687459" y="4965944"/>
            <a:ext cx="7590749" cy="12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Our Work Confidential, Professional and Safe</a:t>
            </a:r>
          </a:p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194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2 Presentation</a:t>
            </a:r>
            <a:endParaRPr sz="194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6458" y="4734906"/>
            <a:ext cx="7142369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182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</a:p>
        </p:txBody>
      </p:sp>
      <p:pic>
        <p:nvPicPr>
          <p:cNvPr id="10" name="Picture 9" descr="nautilus-feath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4411451"/>
            <a:ext cx="2067233" cy="200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1523"/>
            <a:ext cx="12206320" cy="13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2611"/>
      </p:ext>
    </p:extLst>
  </p:cSld>
  <p:clrMapOvr>
    <a:masterClrMapping/>
  </p:clrMapOvr>
  <p:transition spd="slow" advClick="0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60000" y="222214"/>
            <a:ext cx="5446483" cy="576000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Keeping up the good work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60000" y="932340"/>
            <a:ext cx="5570537" cy="576475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Regular meetings help build and maintain your professional relationship.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Meetings provide opportunities to:</a:t>
            </a:r>
          </a:p>
          <a:p>
            <a:pPr marL="457200" lvl="1" indent="-457200"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</a:p>
          <a:p>
            <a:pPr marL="457200" lvl="1" indent="-457200"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celebrate</a:t>
            </a:r>
          </a:p>
          <a:p>
            <a:pPr marL="457200" lvl="1" indent="-457200"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problem-solve</a:t>
            </a:r>
          </a:p>
          <a:p>
            <a:pPr marL="457200" lvl="1" indent="-457200"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plan.</a:t>
            </a:r>
          </a:p>
          <a:p>
            <a:pPr lvl="2" indent="0">
              <a:buClr>
                <a:schemeClr val="accent2">
                  <a:lumMod val="75000"/>
                </a:schemeClr>
              </a:buClr>
              <a:buNone/>
            </a:pPr>
            <a:endParaRPr lang="en-US" sz="2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6645860" y="4288105"/>
            <a:ext cx="4958005" cy="201853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to keep your professional relationships in good shape?</a:t>
            </a:r>
          </a:p>
        </p:txBody>
      </p:sp>
    </p:spTree>
    <p:extLst>
      <p:ext uri="{BB962C8B-B14F-4D97-AF65-F5344CB8AC3E}">
        <p14:creationId xmlns:p14="http://schemas.microsoft.com/office/powerpoint/2010/main" val="394779342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6008914" cy="6858000"/>
          </a:xfrm>
          <a:prstGeom prst="rect">
            <a:avLst/>
          </a:prstGeom>
          <a:solidFill>
            <a:srgbClr val="DE6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197" y="837640"/>
            <a:ext cx="4572000" cy="844179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</p:txBody>
      </p:sp>
      <p:sp>
        <p:nvSpPr>
          <p:cNvPr id="5" name="object 2"/>
          <p:cNvSpPr/>
          <p:nvPr/>
        </p:nvSpPr>
        <p:spPr>
          <a:xfrm>
            <a:off x="6156259" y="1512000"/>
            <a:ext cx="5295127" cy="4522110"/>
          </a:xfrm>
          <a:custGeom>
            <a:avLst/>
            <a:gdLst/>
            <a:ahLst/>
            <a:cxnLst/>
            <a:rect l="l" t="t" r="r" b="b"/>
            <a:pathLst>
              <a:path w="8746490" h="4585970">
                <a:moveTo>
                  <a:pt x="8449261" y="0"/>
                </a:moveTo>
                <a:lnTo>
                  <a:pt x="296807" y="0"/>
                </a:lnTo>
                <a:lnTo>
                  <a:pt x="237640" y="108"/>
                </a:lnTo>
                <a:lnTo>
                  <a:pt x="186910" y="865"/>
                </a:lnTo>
                <a:lnTo>
                  <a:pt x="143969" y="2920"/>
                </a:lnTo>
                <a:lnTo>
                  <a:pt x="78853" y="13520"/>
                </a:lnTo>
                <a:lnTo>
                  <a:pt x="37100" y="37100"/>
                </a:lnTo>
                <a:lnTo>
                  <a:pt x="13520" y="78853"/>
                </a:lnTo>
                <a:lnTo>
                  <a:pt x="2920" y="143969"/>
                </a:lnTo>
                <a:lnTo>
                  <a:pt x="865" y="186910"/>
                </a:lnTo>
                <a:lnTo>
                  <a:pt x="108" y="237640"/>
                </a:lnTo>
                <a:lnTo>
                  <a:pt x="0" y="296807"/>
                </a:lnTo>
                <a:lnTo>
                  <a:pt x="0" y="4288937"/>
                </a:lnTo>
                <a:lnTo>
                  <a:pt x="108" y="4348106"/>
                </a:lnTo>
                <a:lnTo>
                  <a:pt x="865" y="4398838"/>
                </a:lnTo>
                <a:lnTo>
                  <a:pt x="2920" y="4441781"/>
                </a:lnTo>
                <a:lnTo>
                  <a:pt x="13520" y="4506899"/>
                </a:lnTo>
                <a:lnTo>
                  <a:pt x="37100" y="4548653"/>
                </a:lnTo>
                <a:lnTo>
                  <a:pt x="78853" y="4572234"/>
                </a:lnTo>
                <a:lnTo>
                  <a:pt x="143969" y="4582835"/>
                </a:lnTo>
                <a:lnTo>
                  <a:pt x="186910" y="4584890"/>
                </a:lnTo>
                <a:lnTo>
                  <a:pt x="237640" y="4585647"/>
                </a:lnTo>
                <a:lnTo>
                  <a:pt x="296807" y="4585755"/>
                </a:lnTo>
                <a:lnTo>
                  <a:pt x="8449261" y="4585755"/>
                </a:lnTo>
                <a:lnTo>
                  <a:pt x="8508427" y="4585647"/>
                </a:lnTo>
                <a:lnTo>
                  <a:pt x="8559157" y="4584890"/>
                </a:lnTo>
                <a:lnTo>
                  <a:pt x="8602099" y="4582835"/>
                </a:lnTo>
                <a:lnTo>
                  <a:pt x="8667215" y="4572234"/>
                </a:lnTo>
                <a:lnTo>
                  <a:pt x="8708967" y="4548653"/>
                </a:lnTo>
                <a:lnTo>
                  <a:pt x="8732548" y="4506899"/>
                </a:lnTo>
                <a:lnTo>
                  <a:pt x="8743148" y="4441781"/>
                </a:lnTo>
                <a:lnTo>
                  <a:pt x="8745203" y="4398838"/>
                </a:lnTo>
                <a:lnTo>
                  <a:pt x="8745960" y="4348106"/>
                </a:lnTo>
                <a:lnTo>
                  <a:pt x="8746068" y="4288937"/>
                </a:lnTo>
                <a:lnTo>
                  <a:pt x="8746068" y="296807"/>
                </a:lnTo>
                <a:lnTo>
                  <a:pt x="8745960" y="237640"/>
                </a:lnTo>
                <a:lnTo>
                  <a:pt x="8745203" y="186910"/>
                </a:lnTo>
                <a:lnTo>
                  <a:pt x="8743148" y="143969"/>
                </a:lnTo>
                <a:lnTo>
                  <a:pt x="8732548" y="78853"/>
                </a:lnTo>
                <a:lnTo>
                  <a:pt x="8708967" y="37100"/>
                </a:lnTo>
                <a:lnTo>
                  <a:pt x="8667215" y="13520"/>
                </a:lnTo>
                <a:lnTo>
                  <a:pt x="8602099" y="2920"/>
                </a:lnTo>
                <a:lnTo>
                  <a:pt x="8559157" y="865"/>
                </a:lnTo>
                <a:lnTo>
                  <a:pt x="8508427" y="108"/>
                </a:lnTo>
                <a:lnTo>
                  <a:pt x="8449261" y="0"/>
                </a:lnTo>
                <a:close/>
              </a:path>
            </a:pathLst>
          </a:custGeom>
          <a:solidFill>
            <a:srgbClr val="FFFFFF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8" name="object 2"/>
          <p:cNvSpPr/>
          <p:nvPr/>
        </p:nvSpPr>
        <p:spPr>
          <a:xfrm>
            <a:off x="598323" y="1652945"/>
            <a:ext cx="4802995" cy="452211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6501" y="1935340"/>
            <a:ext cx="4026640" cy="15509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8"/>
              </a:spcAft>
            </a:pP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Ngā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spcAft>
                <a:spcPts val="728"/>
              </a:spcAft>
            </a:pPr>
            <a:r>
              <a:rPr lang="en-GB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choose an activity from the workbook for this module. 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261130" y="938688"/>
            <a:ext cx="5905112" cy="56828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32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Download the workbook for this module 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teachersandteacheraides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.tki.org.nz/Our-roles/Module-2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out more about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to access the other modules go to: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teachersandteacheraides.tki.org.nz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We wish you well in your learning!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85" y="3559444"/>
            <a:ext cx="3640956" cy="24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4932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Introducing the module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149737"/>
            <a:ext cx="5062006" cy="4716000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This module is about confidentiality, safety and professional behaviour at work.</a:t>
            </a: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 is for both teachers and teacher aides.</a:t>
            </a:r>
          </a:p>
        </p:txBody>
      </p:sp>
      <p:sp>
        <p:nvSpPr>
          <p:cNvPr id="7" name="object 2"/>
          <p:cNvSpPr/>
          <p:nvPr/>
        </p:nvSpPr>
        <p:spPr>
          <a:xfrm>
            <a:off x="6585299" y="4781465"/>
            <a:ext cx="5095840" cy="161226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your time to think and reflect.</a:t>
            </a:r>
          </a:p>
        </p:txBody>
      </p:sp>
    </p:spTree>
    <p:extLst>
      <p:ext uri="{BB962C8B-B14F-4D97-AF65-F5344CB8AC3E}">
        <p14:creationId xmlns:p14="http://schemas.microsoft.com/office/powerpoint/2010/main" val="282851167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4899"/>
            <a:ext cx="6091646" cy="6853101"/>
          </a:xfr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360000" y="365124"/>
            <a:ext cx="55080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kern="1200">
                <a:solidFill>
                  <a:srgbClr val="252379"/>
                </a:solidFill>
                <a:latin typeface="Pakiwaituhi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360000" y="941124"/>
            <a:ext cx="5544000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together in a professional relationship requires teachers and teacher aides to identify the ways they are connected, at school and in the wider community</a:t>
            </a:r>
            <a:r>
              <a:rPr lang="en-US" sz="2800" dirty="0"/>
              <a:t>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22275453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When professional and private lives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It’s good to know your students well.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However, it can also be tricky to work in the same community you live in.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can be conflict between your role as a professional and the roles you play in your personal life.</a:t>
            </a:r>
          </a:p>
        </p:txBody>
      </p:sp>
      <p:sp>
        <p:nvSpPr>
          <p:cNvPr id="5" name="object 2"/>
          <p:cNvSpPr/>
          <p:nvPr/>
        </p:nvSpPr>
        <p:spPr>
          <a:xfrm>
            <a:off x="6688511" y="3689606"/>
            <a:ext cx="4953990" cy="2646394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talking about school matters in a social situation, what is your role? A friend or community member? Or a teacher or teacher aide?</a:t>
            </a:r>
          </a:p>
        </p:txBody>
      </p:sp>
    </p:spTree>
    <p:extLst>
      <p:ext uri="{BB962C8B-B14F-4D97-AF65-F5344CB8AC3E}">
        <p14:creationId xmlns:p14="http://schemas.microsoft.com/office/powerpoint/2010/main" val="219119308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9816" y="300610"/>
            <a:ext cx="7125017" cy="613790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Knowing the Privacy Act 2020</a:t>
            </a:r>
          </a:p>
        </p:txBody>
      </p:sp>
      <p:sp>
        <p:nvSpPr>
          <p:cNvPr id="11" name="object 2"/>
          <p:cNvSpPr/>
          <p:nvPr/>
        </p:nvSpPr>
        <p:spPr>
          <a:xfrm>
            <a:off x="529816" y="1162290"/>
            <a:ext cx="9006070" cy="4773899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Practice must comply with the Privacy Act 2020.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Keep information you learn about students, families and whānau private and confidential.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Only share information with those supporting the student at school.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The information must be relevant.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endParaRPr lang="en-US" sz="26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1464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412" y="304800"/>
            <a:ext cx="5768634" cy="1152000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Creating partnerships with families and </a:t>
            </a:r>
            <a:r>
              <a:rPr lang="en-NZ" b="1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ā</a:t>
            </a:r>
            <a:r>
              <a:rPr lang="en-NZ" b="1" dirty="0" err="1">
                <a:latin typeface="Arial" panose="020B0604020202020204" pitchFamily="34" charset="0"/>
                <a:cs typeface="Arial" panose="020B0604020202020204" pitchFamily="34" charset="0"/>
              </a:rPr>
              <a:t>nau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412" y="1450560"/>
            <a:ext cx="5768634" cy="5157987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 respect for students’ privacy in how you communicate with their families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whānau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value their knowledge and input.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clear on the right time and place for conversations with families and whānau.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conversations will be appropriate for the teacher to have and others for the teacher aide to have – reach agreement on this.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607" y="0"/>
            <a:ext cx="5722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175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22214"/>
            <a:ext cx="5786800" cy="1555786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Knowing what to do for a student whose safety or </a:t>
            </a:r>
            <a:b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well-being may be at risk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1940362"/>
            <a:ext cx="5786800" cy="48929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Sometimes the need to protect privacy can conflict with concerns that a student is at risk of harm.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your school’s guidelines for confidentiality.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believe a student is at risk, it is your responsibility to discuss your concerns with senior management.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075" y="0"/>
            <a:ext cx="5788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195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758282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Keeping yourself safe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994616"/>
            <a:ext cx="5544000" cy="4716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your school’s health and safety policies.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specialist training if you provide personal or physical care for students.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your own safety, especially when working with older students.</a:t>
            </a:r>
          </a:p>
        </p:txBody>
      </p:sp>
      <p:sp>
        <p:nvSpPr>
          <p:cNvPr id="7" name="object 2"/>
          <p:cNvSpPr/>
          <p:nvPr/>
        </p:nvSpPr>
        <p:spPr>
          <a:xfrm>
            <a:off x="6636815" y="4304945"/>
            <a:ext cx="4967051" cy="201853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risks to your safety at work? What helps to keep you safe?</a:t>
            </a:r>
          </a:p>
        </p:txBody>
      </p:sp>
    </p:spTree>
    <p:extLst>
      <p:ext uri="{BB962C8B-B14F-4D97-AF65-F5344CB8AC3E}">
        <p14:creationId xmlns:p14="http://schemas.microsoft.com/office/powerpoint/2010/main" val="198379209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22214"/>
            <a:ext cx="4760640" cy="576000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Working as a team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842714"/>
            <a:ext cx="4760640" cy="576475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together effectively in a busy classroom requires a strong collaborative relationship:</a:t>
            </a:r>
          </a:p>
          <a:p>
            <a:pPr marL="457200" lvl="1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any conflict areas</a:t>
            </a:r>
          </a:p>
          <a:p>
            <a:pPr marL="457200" lvl="1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clarify expectations</a:t>
            </a:r>
          </a:p>
          <a:p>
            <a:pPr marL="457200" lvl="1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agree on how to raise any issues</a:t>
            </a:r>
          </a:p>
          <a:p>
            <a:pPr marL="457200" lvl="1" indent="-457200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agree on how to problem-solve issues.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73" y="0"/>
            <a:ext cx="6523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162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540</Words>
  <Application>Microsoft Macintosh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Gotham Bold</vt:lpstr>
      <vt:lpstr>Gotham Book</vt:lpstr>
      <vt:lpstr>Pakiwaituhi</vt:lpstr>
      <vt:lpstr>Office Theme</vt:lpstr>
      <vt:lpstr>PowerPoint Presentation</vt:lpstr>
      <vt:lpstr>Introducing the module</vt:lpstr>
      <vt:lpstr>PowerPoint Presentation</vt:lpstr>
      <vt:lpstr>When professional and private lives overlap</vt:lpstr>
      <vt:lpstr>Knowing the Privacy Act 2020</vt:lpstr>
      <vt:lpstr>Creating partnerships with families and whānau</vt:lpstr>
      <vt:lpstr>Knowing what to do for a student whose safety or  well-being may be at risk</vt:lpstr>
      <vt:lpstr>Keeping yourself safe</vt:lpstr>
      <vt:lpstr>Working as a team</vt:lpstr>
      <vt:lpstr>Keeping up the good work</vt:lpstr>
      <vt:lpstr>Next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Anna.Kelly</dc:creator>
  <cp:lastModifiedBy>Nick Crozier</cp:lastModifiedBy>
  <cp:revision>134</cp:revision>
  <cp:lastPrinted>2016-08-01T02:48:47Z</cp:lastPrinted>
  <dcterms:created xsi:type="dcterms:W3CDTF">2016-05-23T23:40:38Z</dcterms:created>
  <dcterms:modified xsi:type="dcterms:W3CDTF">2020-11-30T00:39:25Z</dcterms:modified>
</cp:coreProperties>
</file>